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78" r:id="rId4"/>
    <p:sldId id="258" r:id="rId5"/>
    <p:sldId id="262" r:id="rId6"/>
    <p:sldId id="273" r:id="rId7"/>
    <p:sldId id="279" r:id="rId8"/>
    <p:sldId id="280" r:id="rId9"/>
    <p:sldId id="281" r:id="rId10"/>
    <p:sldId id="282" r:id="rId11"/>
    <p:sldId id="260" r:id="rId12"/>
    <p:sldId id="261" r:id="rId13"/>
    <p:sldId id="264" r:id="rId14"/>
    <p:sldId id="270" r:id="rId15"/>
    <p:sldId id="265" r:id="rId16"/>
    <p:sldId id="275" r:id="rId17"/>
    <p:sldId id="266" r:id="rId18"/>
    <p:sldId id="269" r:id="rId19"/>
    <p:sldId id="272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8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322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7978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8247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110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887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5806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164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492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8956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60766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016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1CB49-2D85-492E-B4DB-73C34F99293E}" type="datetimeFigureOut">
              <a:rPr lang="en-IN" smtClean="0"/>
              <a:pPr/>
              <a:t>01-05-2021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48C11-3145-4E5A-88A8-C26857347DA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5391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onsult2008@space-age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4962" y="2424545"/>
            <a:ext cx="8784404" cy="2123658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0000"/>
                </a:solidFill>
              </a:rPr>
              <a:t>SIAR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sz="3600" b="1" i="1" dirty="0" err="1" smtClean="0">
                <a:latin typeface="Times New Roman" pitchFamily="18" charset="0"/>
                <a:cs typeface="Times New Roman" pitchFamily="18" charset="0"/>
              </a:rPr>
              <a:t>SpaceAge</a:t>
            </a: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Antiaging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 Research</a:t>
            </a: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65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845127"/>
            <a:ext cx="10196945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/>
              <a:t>It is much more important to know what sort of patient has a disease than what sort of disease a patient has.</a:t>
            </a:r>
            <a:endParaRPr lang="en-IN" sz="2000" b="1" dirty="0"/>
          </a:p>
          <a:p>
            <a:r>
              <a:rPr lang="en-US" sz="2000" b="1" i="1" dirty="0"/>
              <a:t>Sir William Osler</a:t>
            </a:r>
            <a:endParaRPr lang="en-IN" sz="2000" b="1" i="1" dirty="0"/>
          </a:p>
          <a:p>
            <a:r>
              <a:rPr lang="en-US" sz="2000" dirty="0"/>
              <a:t> </a:t>
            </a:r>
            <a:endParaRPr lang="en-IN" sz="2000" dirty="0"/>
          </a:p>
          <a:p>
            <a:r>
              <a:rPr lang="en-US" sz="2000" b="1" dirty="0"/>
              <a:t>“Twenty five years in which I used (prescribed) drugs, and 33 year in which I have not (prescribed) drugs, should make any belief that drugs are unnecessary and in most cases injurious, worth something to those who care to know the truth.”</a:t>
            </a:r>
            <a:endParaRPr lang="en-IN" sz="2000" dirty="0"/>
          </a:p>
          <a:p>
            <a:r>
              <a:rPr lang="en-US" sz="2000" i="1" dirty="0"/>
              <a:t> </a:t>
            </a:r>
            <a:endParaRPr lang="en-IN" sz="2000" dirty="0"/>
          </a:p>
          <a:p>
            <a:r>
              <a:rPr lang="en-US" sz="2000" b="1" i="1" dirty="0"/>
              <a:t>John H. Tilden, M.D.</a:t>
            </a:r>
            <a:endParaRPr lang="en-IN" sz="2000" dirty="0"/>
          </a:p>
          <a:p>
            <a:r>
              <a:rPr lang="en-US" sz="2000" b="1" dirty="0"/>
              <a:t>1851 - 1940</a:t>
            </a:r>
            <a:endParaRPr lang="en-IN" sz="2000" dirty="0"/>
          </a:p>
          <a:p>
            <a:r>
              <a:rPr lang="en-US" sz="2000" b="1" dirty="0"/>
              <a:t> </a:t>
            </a:r>
            <a:endParaRPr lang="en-IN" sz="2000" dirty="0"/>
          </a:p>
          <a:p>
            <a:r>
              <a:rPr lang="en-US" sz="2000" b="1" dirty="0"/>
              <a:t>“All disease, all discomfort is the result of an opinion, in essence, a lie individuals believe about themselves or their life. Find the lie for them, tell them the truth and you've given back their health. The truth is always the cure.”</a:t>
            </a:r>
            <a:endParaRPr lang="en-IN" sz="2000" dirty="0"/>
          </a:p>
          <a:p>
            <a:r>
              <a:rPr lang="en-US" sz="2000" b="1" i="1" dirty="0"/>
              <a:t>Dr. Phineas Parkhurst </a:t>
            </a:r>
            <a:r>
              <a:rPr lang="en-US" sz="2000" b="1" i="1" dirty="0" err="1"/>
              <a:t>Quimby</a:t>
            </a:r>
            <a:endParaRPr lang="en-IN" sz="2000" dirty="0"/>
          </a:p>
          <a:p>
            <a:r>
              <a:rPr lang="en-US" sz="2000" b="1" dirty="0"/>
              <a:t>1802 - </a:t>
            </a:r>
            <a:r>
              <a:rPr lang="en-US" sz="2000" b="1" dirty="0" smtClean="0"/>
              <a:t>1866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4288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71" t="10016" r="4297" b="4285"/>
          <a:stretch/>
        </p:blipFill>
        <p:spPr>
          <a:xfrm rot="5400000">
            <a:off x="-364071" y="2225574"/>
            <a:ext cx="4987641" cy="3778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45" t="9362" r="6963" b="8250"/>
          <a:stretch/>
        </p:blipFill>
        <p:spPr>
          <a:xfrm rot="5400000">
            <a:off x="3623642" y="2174323"/>
            <a:ext cx="4987639" cy="3936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99" t="13297" r="7922" b="8698"/>
          <a:stretch/>
        </p:blipFill>
        <p:spPr>
          <a:xfrm rot="5400000">
            <a:off x="7540190" y="2296737"/>
            <a:ext cx="4987639" cy="363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8061" y="540326"/>
            <a:ext cx="3850375" cy="646331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IN-HOUSE FACULTY</a:t>
            </a:r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39009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240" y="1662535"/>
            <a:ext cx="11637817" cy="3914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16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08" t="1872" r="2577" b="5801"/>
          <a:stretch/>
        </p:blipFill>
        <p:spPr>
          <a:xfrm rot="5400000">
            <a:off x="7976342" y="2627079"/>
            <a:ext cx="4135585" cy="37443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3126" y="2780192"/>
            <a:ext cx="4135581" cy="343817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222" y="2815949"/>
            <a:ext cx="4135582" cy="336665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752337" y="969818"/>
            <a:ext cx="44196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ADMINISTRATION OFFICE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13614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98815" y="1309108"/>
            <a:ext cx="5596083" cy="419706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3370" y="1309107"/>
            <a:ext cx="5596085" cy="419706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4752110" y="955964"/>
            <a:ext cx="2341418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MEDICAL AND SCIENTIFIC FACILITIES</a:t>
            </a:r>
            <a:endParaRPr lang="en-IN" sz="3600" dirty="0"/>
          </a:p>
        </p:txBody>
      </p:sp>
    </p:spTree>
    <p:extLst>
      <p:ext uri="{BB962C8B-B14F-4D97-AF65-F5344CB8AC3E}">
        <p14:creationId xmlns="" xmlns:p14="http://schemas.microsoft.com/office/powerpoint/2010/main" val="11393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3577" y="1844645"/>
            <a:ext cx="5397041" cy="404778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9059" y="1170014"/>
            <a:ext cx="5916944" cy="539704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7966365" y="457200"/>
            <a:ext cx="157941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b="1" dirty="0" smtClean="0"/>
              <a:t>DEMO ROOM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7197" y="457200"/>
            <a:ext cx="33954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b="1" dirty="0" smtClean="0"/>
              <a:t>NANO BIO-TECHNOLOGY FACILITY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4863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48" y="817121"/>
            <a:ext cx="4110588" cy="55559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8626" r="5846"/>
          <a:stretch/>
        </p:blipFill>
        <p:spPr>
          <a:xfrm>
            <a:off x="7647709" y="817121"/>
            <a:ext cx="4087092" cy="555597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ular Callout 3"/>
          <p:cNvSpPr/>
          <p:nvPr/>
        </p:nvSpPr>
        <p:spPr>
          <a:xfrm>
            <a:off x="5153891" y="1066800"/>
            <a:ext cx="2189018" cy="997527"/>
          </a:xfrm>
          <a:prstGeom prst="wedgeRectCallout">
            <a:avLst>
              <a:gd name="adj1" fmla="val -64504"/>
              <a:gd name="adj2" fmla="val 73611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CONFERENCE ROOM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153891" y="2951018"/>
            <a:ext cx="2189018" cy="969818"/>
          </a:xfrm>
          <a:prstGeom prst="wedgeRectCallout">
            <a:avLst>
              <a:gd name="adj1" fmla="val 56382"/>
              <a:gd name="adj2" fmla="val 739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CONSULTATION ROOM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5107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7168" y="1063627"/>
            <a:ext cx="6403111" cy="480233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330036" y="2618509"/>
            <a:ext cx="414250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CONFERENCE ROOM</a:t>
            </a:r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244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4746" y="1475521"/>
            <a:ext cx="5375564" cy="403167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1153" y="1480138"/>
            <a:ext cx="5412508" cy="405938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710546" y="1052945"/>
            <a:ext cx="2535382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CONSULTATION ROOMS</a:t>
            </a:r>
            <a:endParaRPr lang="en-IN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709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2806" y="2081940"/>
            <a:ext cx="5110019" cy="3832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6387" y="2159005"/>
            <a:ext cx="5110020" cy="3678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5312" y="2055675"/>
            <a:ext cx="5140036" cy="3855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3051" y="609600"/>
            <a:ext cx="556952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SPACE-AGE FACILITY BUILDING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1608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96" y="427292"/>
            <a:ext cx="4676037" cy="6236749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396" y="427292"/>
            <a:ext cx="4596782" cy="6178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ular Callout 4"/>
          <p:cNvSpPr/>
          <p:nvPr/>
        </p:nvSpPr>
        <p:spPr>
          <a:xfrm>
            <a:off x="5514110" y="1011382"/>
            <a:ext cx="1371600" cy="720436"/>
          </a:xfrm>
          <a:prstGeom prst="wedgeRectCallout">
            <a:avLst>
              <a:gd name="adj1" fmla="val -77293"/>
              <a:gd name="adj2" fmla="val 472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MAIN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ENTRANCE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514110" y="2410691"/>
            <a:ext cx="1371600" cy="886691"/>
          </a:xfrm>
          <a:prstGeom prst="wedgeRectCallout">
            <a:avLst>
              <a:gd name="adj1" fmla="val 72986"/>
              <a:gd name="adj2" fmla="val 15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RECEPTION</a:t>
            </a:r>
            <a:endParaRPr lang="en-IN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ENTRANCE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4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6452" y="1000018"/>
            <a:ext cx="7578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/>
              <a:t>SIAR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3200" b="1" i="1" dirty="0" err="1" smtClean="0">
                <a:latin typeface="Times New Roman" pitchFamily="18" charset="0"/>
                <a:cs typeface="Times New Roman" pitchFamily="18" charset="0"/>
              </a:rPr>
              <a:t>SpaceAge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Institute of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Antiaging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Research</a:t>
            </a:r>
          </a:p>
          <a:p>
            <a:pPr algn="ctr"/>
            <a:r>
              <a:rPr lang="en-IN" sz="3200" b="1" dirty="0" smtClean="0"/>
              <a:t>92 Corporate Park, C #705</a:t>
            </a:r>
            <a:br>
              <a:rPr lang="en-IN" sz="3200" b="1" dirty="0" smtClean="0"/>
            </a:br>
            <a:r>
              <a:rPr lang="en-IN" sz="3200" b="1" dirty="0" smtClean="0"/>
              <a:t>Irvine. CA 92606</a:t>
            </a:r>
          </a:p>
          <a:p>
            <a:pPr algn="ctr"/>
            <a:r>
              <a:rPr lang="en-IN" sz="3200" b="1" dirty="0" smtClean="0"/>
              <a:t>Cell:  +1 – 949 – 307 – 8801</a:t>
            </a:r>
            <a:br>
              <a:rPr lang="en-IN" sz="3200" b="1" dirty="0" smtClean="0"/>
            </a:br>
            <a:r>
              <a:rPr lang="en-US" sz="3200" dirty="0" smtClean="0"/>
              <a:t> </a:t>
            </a:r>
            <a:r>
              <a:rPr lang="en-US" sz="3200" b="1" dirty="0" smtClean="0"/>
              <a:t>E-mail: 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2"/>
              </a:rPr>
              <a:t>consult2008@space-age.com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Zoom</a:t>
            </a:r>
            <a:r>
              <a:rPr lang="en-US" sz="3200" dirty="0" smtClean="0"/>
              <a:t> </a:t>
            </a:r>
            <a:r>
              <a:rPr lang="en-US" sz="3200" b="1" dirty="0" smtClean="0"/>
              <a:t>ID:</a:t>
            </a:r>
            <a:r>
              <a:rPr lang="en-US" sz="3200" dirty="0" smtClean="0"/>
              <a:t>  </a:t>
            </a:r>
            <a:r>
              <a:rPr lang="en-US" sz="3200" b="1" dirty="0" smtClean="0"/>
              <a:t>407 826 4641</a:t>
            </a:r>
            <a:r>
              <a:rPr lang="en-US" sz="3200" dirty="0" smtClean="0"/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8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65" t="36801" r="28687" b="29798"/>
          <a:stretch/>
        </p:blipFill>
        <p:spPr>
          <a:xfrm rot="5400000">
            <a:off x="7821435" y="2681400"/>
            <a:ext cx="4474367" cy="313069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68" t="37609" r="33939" b="35724"/>
          <a:stretch/>
        </p:blipFill>
        <p:spPr>
          <a:xfrm rot="5400000">
            <a:off x="-100278" y="2719286"/>
            <a:ext cx="4474367" cy="305491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6074" y="2009561"/>
            <a:ext cx="3120072" cy="447436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212855" y="692727"/>
            <a:ext cx="566650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COVID – 19 SAFETY PROTOCOL</a:t>
            </a:r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234791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0423"/>
          <a:stretch/>
        </p:blipFill>
        <p:spPr>
          <a:xfrm>
            <a:off x="5107432" y="1122067"/>
            <a:ext cx="1881342" cy="547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599" y="1122065"/>
            <a:ext cx="4102623" cy="5462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5984" y="1122065"/>
            <a:ext cx="4102623" cy="5479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8258" y="526471"/>
            <a:ext cx="1898073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RECEPTION AREA</a:t>
            </a:r>
            <a:endParaRPr lang="en-IN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77619" y="387972"/>
            <a:ext cx="114096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SECURITY SYSTEMS</a:t>
            </a:r>
            <a:endParaRPr lang="en-I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3786" y="526471"/>
            <a:ext cx="175952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WAITING LOBBY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5460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760" r="35468" b="18840"/>
          <a:stretch/>
        </p:blipFill>
        <p:spPr>
          <a:xfrm rot="5400000">
            <a:off x="7780796" y="2714875"/>
            <a:ext cx="5113107" cy="2073813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5" t="12377" b="16737"/>
          <a:stretch/>
        </p:blipFill>
        <p:spPr>
          <a:xfrm rot="5400000">
            <a:off x="-674592" y="2519583"/>
            <a:ext cx="5061736" cy="2618510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 t="13668" r="22500" b="11930"/>
          <a:stretch/>
        </p:blipFill>
        <p:spPr>
          <a:xfrm rot="5400000">
            <a:off x="4575180" y="534753"/>
            <a:ext cx="3043344" cy="2380426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0307" y="3583167"/>
            <a:ext cx="3951386" cy="2738791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TextBox 5"/>
          <p:cNvSpPr txBox="1"/>
          <p:nvPr/>
        </p:nvSpPr>
        <p:spPr>
          <a:xfrm>
            <a:off x="1155098" y="443345"/>
            <a:ext cx="3373582" cy="584775"/>
          </a:xfrm>
          <a:prstGeom prst="rect">
            <a:avLst/>
          </a:prstGeom>
          <a:noFill/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SPIRITUAL GUIDES</a:t>
            </a:r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370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01" y="590038"/>
            <a:ext cx="4691026" cy="5630653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759526" y="3051421"/>
            <a:ext cx="397625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ENLIGHTENMENT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81571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37" t="9495" r="10262" b="9697"/>
          <a:stretch/>
        </p:blipFill>
        <p:spPr>
          <a:xfrm>
            <a:off x="7107382" y="374073"/>
            <a:ext cx="4447309" cy="6071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6509" y="2994279"/>
            <a:ext cx="364374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sz="4800" b="1" dirty="0" smtClean="0"/>
              <a:t>PERCEPTION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67201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61" t="8485" r="9477" b="8485"/>
          <a:stretch/>
        </p:blipFill>
        <p:spPr>
          <a:xfrm>
            <a:off x="7091201" y="401781"/>
            <a:ext cx="4532764" cy="6068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346" y="2774206"/>
            <a:ext cx="471054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PHILOSOPHY OF MODERN MEDICINE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02347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6" y="886691"/>
            <a:ext cx="11263746" cy="477053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Superior doctors prevent the disease.  </a:t>
            </a:r>
            <a:endParaRPr lang="en-IN" sz="2400" dirty="0"/>
          </a:p>
          <a:p>
            <a:r>
              <a:rPr lang="en-US" sz="2400" b="1" dirty="0"/>
              <a:t>Mediocre doctors treat the disease before evident. </a:t>
            </a:r>
            <a:endParaRPr lang="en-IN" sz="2400" dirty="0"/>
          </a:p>
          <a:p>
            <a:r>
              <a:rPr lang="en-US" sz="2400" b="1" dirty="0"/>
              <a:t>Inferior doctors treat the full-blown disease.</a:t>
            </a:r>
            <a:endParaRPr lang="en-IN" sz="2400" dirty="0"/>
          </a:p>
          <a:p>
            <a:r>
              <a:rPr lang="en-US" sz="2400" b="1" dirty="0"/>
              <a:t> </a:t>
            </a:r>
            <a:endParaRPr lang="en-IN" sz="2400" dirty="0"/>
          </a:p>
          <a:p>
            <a:r>
              <a:rPr lang="en-US" sz="2400" dirty="0"/>
              <a:t>						</a:t>
            </a:r>
            <a:r>
              <a:rPr lang="en-US" sz="2400" b="1" dirty="0"/>
              <a:t>      --- Huang Dee </a:t>
            </a:r>
            <a:r>
              <a:rPr lang="en-US" sz="2400" b="1" dirty="0" err="1"/>
              <a:t>Nai</a:t>
            </a:r>
            <a:r>
              <a:rPr lang="en-US" sz="2400" b="1" dirty="0"/>
              <a:t>-Chang ---</a:t>
            </a:r>
            <a:endParaRPr lang="en-IN" sz="2400" dirty="0"/>
          </a:p>
          <a:p>
            <a:r>
              <a:rPr lang="en-US" sz="2400" dirty="0"/>
              <a:t>						(2600 BC 1</a:t>
            </a:r>
            <a:r>
              <a:rPr lang="en-US" sz="2400" baseline="30000" dirty="0"/>
              <a:t>st</a:t>
            </a:r>
            <a:r>
              <a:rPr lang="en-US" sz="2400" dirty="0"/>
              <a:t> Chinese Medical Text)</a:t>
            </a:r>
            <a:endParaRPr lang="en-IN" sz="2400" b="1" dirty="0"/>
          </a:p>
          <a:p>
            <a:r>
              <a:rPr lang="en-US" sz="1600" b="1" dirty="0"/>
              <a:t> </a:t>
            </a:r>
            <a:endParaRPr lang="en-IN" sz="1600" b="1" dirty="0"/>
          </a:p>
          <a:p>
            <a:r>
              <a:rPr lang="en-US" sz="2400" b="1" dirty="0"/>
              <a:t>Let thy Food be thy medicine and thy medicine be         thy food.</a:t>
            </a:r>
            <a:endParaRPr lang="en-IN" sz="2400" b="1" dirty="0"/>
          </a:p>
          <a:p>
            <a:r>
              <a:rPr lang="en-US" sz="2400" b="1" i="1" dirty="0"/>
              <a:t>Hippocrates, </a:t>
            </a:r>
            <a:r>
              <a:rPr lang="en-US" sz="2400" b="1" i="1" dirty="0" err="1"/>
              <a:t>Civca</a:t>
            </a:r>
            <a:r>
              <a:rPr lang="en-US" sz="2400" b="1" i="1" dirty="0"/>
              <a:t> 400BC</a:t>
            </a:r>
            <a:endParaRPr lang="en-IN" sz="2400" b="1" dirty="0"/>
          </a:p>
          <a:p>
            <a:r>
              <a:rPr lang="en-US" sz="2400" dirty="0"/>
              <a:t> </a:t>
            </a:r>
            <a:endParaRPr lang="en-IN" sz="2400" b="1" dirty="0"/>
          </a:p>
          <a:p>
            <a:r>
              <a:rPr lang="en-US" sz="2400" b="1" dirty="0"/>
              <a:t>“The doctor of the future will give no medicine, but will interest his patient in the care of the human frame, in Diet and the cause and prevention of disease.”</a:t>
            </a:r>
            <a:endParaRPr lang="en-IN" sz="2400" b="1" dirty="0"/>
          </a:p>
          <a:p>
            <a:r>
              <a:rPr lang="en-US" sz="2400" b="1" i="1" dirty="0"/>
              <a:t>Thomas </a:t>
            </a:r>
            <a:r>
              <a:rPr lang="en-US" sz="2400" b="1" i="1" dirty="0" smtClean="0"/>
              <a:t>Edison</a:t>
            </a:r>
            <a:r>
              <a:rPr lang="en-US" dirty="0"/>
              <a:t> 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91251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96</Words>
  <Application>Microsoft Office PowerPoint</Application>
  <PresentationFormat>Custom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Manish</dc:creator>
  <cp:lastModifiedBy> </cp:lastModifiedBy>
  <cp:revision>29</cp:revision>
  <dcterms:created xsi:type="dcterms:W3CDTF">2021-04-23T06:34:51Z</dcterms:created>
  <dcterms:modified xsi:type="dcterms:W3CDTF">2021-05-01T10:27:50Z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2373874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