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6" r:id="rId3"/>
    <p:sldId id="278" r:id="rId4"/>
    <p:sldId id="258" r:id="rId5"/>
    <p:sldId id="262" r:id="rId6"/>
    <p:sldId id="273" r:id="rId7"/>
    <p:sldId id="279" r:id="rId8"/>
    <p:sldId id="280" r:id="rId9"/>
    <p:sldId id="281" r:id="rId10"/>
    <p:sldId id="282" r:id="rId11"/>
    <p:sldId id="260" r:id="rId12"/>
    <p:sldId id="261" r:id="rId13"/>
    <p:sldId id="264" r:id="rId14"/>
    <p:sldId id="270" r:id="rId15"/>
    <p:sldId id="265" r:id="rId16"/>
    <p:sldId id="275" r:id="rId17"/>
    <p:sldId id="266" r:id="rId18"/>
    <p:sldId id="269" r:id="rId19"/>
    <p:sldId id="283" r:id="rId20"/>
    <p:sldId id="291" r:id="rId21"/>
    <p:sldId id="292" r:id="rId22"/>
    <p:sldId id="284" r:id="rId23"/>
    <p:sldId id="285" r:id="rId24"/>
    <p:sldId id="286" r:id="rId25"/>
    <p:sldId id="288" r:id="rId26"/>
    <p:sldId id="289" r:id="rId27"/>
    <p:sldId id="295" r:id="rId28"/>
    <p:sldId id="290" r:id="rId29"/>
    <p:sldId id="287" r:id="rId30"/>
    <p:sldId id="272" r:id="rId31"/>
    <p:sldId id="29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86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B49-2D85-492E-B4DB-73C34F99293E}" type="datetimeFigureOut">
              <a:rPr lang="en-IN" smtClean="0"/>
              <a:pPr/>
              <a:t>29-04-2021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32247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B49-2D85-492E-B4DB-73C34F99293E}" type="datetimeFigureOut">
              <a:rPr lang="en-IN" smtClean="0"/>
              <a:pPr/>
              <a:t>29-04-2021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7978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B49-2D85-492E-B4DB-73C34F99293E}" type="datetimeFigureOut">
              <a:rPr lang="en-IN" smtClean="0"/>
              <a:pPr/>
              <a:t>29-04-2021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8247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B49-2D85-492E-B4DB-73C34F99293E}" type="datetimeFigureOut">
              <a:rPr lang="en-IN" smtClean="0"/>
              <a:pPr/>
              <a:t>29-04-2021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1100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B49-2D85-492E-B4DB-73C34F99293E}" type="datetimeFigureOut">
              <a:rPr lang="en-IN" smtClean="0"/>
              <a:pPr/>
              <a:t>29-04-2021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88745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B49-2D85-492E-B4DB-73C34F99293E}" type="datetimeFigureOut">
              <a:rPr lang="en-IN" smtClean="0"/>
              <a:pPr/>
              <a:t>29-04-2021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5806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B49-2D85-492E-B4DB-73C34F99293E}" type="datetimeFigureOut">
              <a:rPr lang="en-IN" smtClean="0"/>
              <a:pPr/>
              <a:t>29-04-2021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8164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B49-2D85-492E-B4DB-73C34F99293E}" type="datetimeFigureOut">
              <a:rPr lang="en-IN" smtClean="0"/>
              <a:pPr/>
              <a:t>29-04-2021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4925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B49-2D85-492E-B4DB-73C34F99293E}" type="datetimeFigureOut">
              <a:rPr lang="en-IN" smtClean="0"/>
              <a:pPr/>
              <a:t>29-04-2021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8956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B49-2D85-492E-B4DB-73C34F99293E}" type="datetimeFigureOut">
              <a:rPr lang="en-IN" smtClean="0"/>
              <a:pPr/>
              <a:t>29-04-2021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6076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B49-2D85-492E-B4DB-73C34F99293E}" type="datetimeFigureOut">
              <a:rPr lang="en-IN" smtClean="0"/>
              <a:pPr/>
              <a:t>29-04-2021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0163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1CB49-2D85-492E-B4DB-73C34F99293E}" type="datetimeFigureOut">
              <a:rPr lang="en-IN" smtClean="0"/>
              <a:pPr/>
              <a:t>29-04-2021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5391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consult2008@space-age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4962" y="2424545"/>
            <a:ext cx="8784404" cy="2123658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solidFill>
                  <a:srgbClr val="FF0000"/>
                </a:solidFill>
              </a:rPr>
              <a:t>SIAR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sz="3600" b="1" i="1" dirty="0" err="1" smtClean="0">
                <a:latin typeface="Times New Roman" pitchFamily="18" charset="0"/>
                <a:cs typeface="Times New Roman" pitchFamily="18" charset="0"/>
              </a:rPr>
              <a:t>SpaceAge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Institute of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Antiaging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Research</a:t>
            </a:r>
            <a:endParaRPr lang="en-I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653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545" y="845127"/>
            <a:ext cx="10196945" cy="501675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b="1" dirty="0"/>
              <a:t>It is much more important to know what sort of patient has a disease than what sort of disease a patient has.</a:t>
            </a:r>
            <a:endParaRPr lang="en-IN" sz="2000" b="1" dirty="0"/>
          </a:p>
          <a:p>
            <a:r>
              <a:rPr lang="en-US" sz="2000" b="1" i="1" dirty="0"/>
              <a:t>Sir William Osler</a:t>
            </a:r>
            <a:endParaRPr lang="en-IN" sz="2000" b="1" i="1" dirty="0"/>
          </a:p>
          <a:p>
            <a:r>
              <a:rPr lang="en-US" sz="2000" dirty="0"/>
              <a:t> </a:t>
            </a:r>
            <a:endParaRPr lang="en-IN" sz="2000" dirty="0"/>
          </a:p>
          <a:p>
            <a:r>
              <a:rPr lang="en-US" sz="2000" b="1" dirty="0"/>
              <a:t>“Twenty five years in which I used (prescribed) drugs, and 33 year in which I have not (prescribed) drugs, should make any belief that drugs are unnecessary and in most cases injurious, worth something to those who care to know the truth.”</a:t>
            </a:r>
            <a:endParaRPr lang="en-IN" sz="2000" dirty="0"/>
          </a:p>
          <a:p>
            <a:r>
              <a:rPr lang="en-US" sz="2000" i="1" dirty="0"/>
              <a:t> </a:t>
            </a:r>
            <a:endParaRPr lang="en-IN" sz="2000" dirty="0"/>
          </a:p>
          <a:p>
            <a:r>
              <a:rPr lang="en-US" sz="2000" b="1" i="1" dirty="0"/>
              <a:t>John H. Tilden, M.D.</a:t>
            </a:r>
            <a:endParaRPr lang="en-IN" sz="2000" dirty="0"/>
          </a:p>
          <a:p>
            <a:r>
              <a:rPr lang="en-US" sz="2000" b="1" dirty="0"/>
              <a:t>1851 - 1940</a:t>
            </a:r>
            <a:endParaRPr lang="en-IN" sz="2000" dirty="0"/>
          </a:p>
          <a:p>
            <a:r>
              <a:rPr lang="en-US" sz="2000" b="1" dirty="0"/>
              <a:t> </a:t>
            </a:r>
            <a:endParaRPr lang="en-IN" sz="2000" dirty="0"/>
          </a:p>
          <a:p>
            <a:r>
              <a:rPr lang="en-US" sz="2000" b="1" dirty="0"/>
              <a:t>“All disease, all discomfort is the result of an opinion, in essence, a lie individuals believe about themselves or their life. Find the lie for them, tell them the truth and you've given back their health. The truth is always the cure.”</a:t>
            </a:r>
            <a:endParaRPr lang="en-IN" sz="2000" dirty="0"/>
          </a:p>
          <a:p>
            <a:r>
              <a:rPr lang="en-US" sz="2000" b="1" i="1" dirty="0"/>
              <a:t>Dr. Phineas Parkhurst </a:t>
            </a:r>
            <a:r>
              <a:rPr lang="en-US" sz="2000" b="1" i="1" dirty="0" err="1"/>
              <a:t>Quimby</a:t>
            </a:r>
            <a:endParaRPr lang="en-IN" sz="2000" dirty="0"/>
          </a:p>
          <a:p>
            <a:r>
              <a:rPr lang="en-US" sz="2000" b="1" dirty="0"/>
              <a:t>1802 - </a:t>
            </a:r>
            <a:r>
              <a:rPr lang="en-US" sz="2000" b="1" dirty="0" smtClean="0"/>
              <a:t>1866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84288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71" t="10016" r="4297" b="4285"/>
          <a:stretch/>
        </p:blipFill>
        <p:spPr>
          <a:xfrm rot="5400000">
            <a:off x="-364071" y="2225574"/>
            <a:ext cx="4987641" cy="37785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45" t="9362" r="6963" b="8250"/>
          <a:stretch/>
        </p:blipFill>
        <p:spPr>
          <a:xfrm rot="5400000">
            <a:off x="3623642" y="2174323"/>
            <a:ext cx="4987639" cy="3936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99" t="13297" r="7922" b="8698"/>
          <a:stretch/>
        </p:blipFill>
        <p:spPr>
          <a:xfrm rot="5400000">
            <a:off x="7540190" y="2296737"/>
            <a:ext cx="4987639" cy="3636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8061" y="540326"/>
            <a:ext cx="3850375" cy="646331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IN-HOUSE FACULTY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xmlns="" val="390091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240" y="1662535"/>
            <a:ext cx="11637817" cy="391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160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08" t="1872" r="2577" b="5801"/>
          <a:stretch/>
        </p:blipFill>
        <p:spPr>
          <a:xfrm rot="5400000">
            <a:off x="7976342" y="2627079"/>
            <a:ext cx="4135585" cy="374439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833126" y="2780192"/>
            <a:ext cx="4135581" cy="343817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21222" y="2815949"/>
            <a:ext cx="4135582" cy="336665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752337" y="969818"/>
            <a:ext cx="44196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ADMINISTRATION OFFICE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xmlns="" val="13614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698815" y="1309108"/>
            <a:ext cx="5596083" cy="419706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403370" y="1309107"/>
            <a:ext cx="5596085" cy="419706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/>
          <p:cNvSpPr txBox="1"/>
          <p:nvPr/>
        </p:nvSpPr>
        <p:spPr>
          <a:xfrm>
            <a:off x="4752110" y="955964"/>
            <a:ext cx="2341418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MEDICAL AND SCIENTIFIC FACILITIES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xmlns="" val="113930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03577" y="1844645"/>
            <a:ext cx="5397041" cy="404778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9059" y="1170014"/>
            <a:ext cx="5916944" cy="539704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7966365" y="457200"/>
            <a:ext cx="157941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b="1" dirty="0" smtClean="0"/>
              <a:t>DEMO ROOM</a:t>
            </a:r>
            <a:endParaRPr lang="en-IN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7197" y="457200"/>
            <a:ext cx="3395491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b="1" dirty="0" smtClean="0"/>
              <a:t>NANO BIO-TECHNOLOGY FACILITY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4863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248" y="817121"/>
            <a:ext cx="4110588" cy="555597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8626" r="5846"/>
          <a:stretch/>
        </p:blipFill>
        <p:spPr>
          <a:xfrm>
            <a:off x="7647709" y="817121"/>
            <a:ext cx="4087092" cy="555597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ular Callout 3"/>
          <p:cNvSpPr/>
          <p:nvPr/>
        </p:nvSpPr>
        <p:spPr>
          <a:xfrm>
            <a:off x="5153891" y="1066800"/>
            <a:ext cx="2189018" cy="997527"/>
          </a:xfrm>
          <a:prstGeom prst="wedgeRectCallout">
            <a:avLst>
              <a:gd name="adj1" fmla="val -64504"/>
              <a:gd name="adj2" fmla="val 7361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CONFERENCE ROOM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5153891" y="2951018"/>
            <a:ext cx="2189018" cy="969818"/>
          </a:xfrm>
          <a:prstGeom prst="wedgeRectCallout">
            <a:avLst>
              <a:gd name="adj1" fmla="val 56382"/>
              <a:gd name="adj2" fmla="val 739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CONSULTATION ROOM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107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647168" y="1063627"/>
            <a:ext cx="6403111" cy="480233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/>
          <p:cNvSpPr txBox="1"/>
          <p:nvPr/>
        </p:nvSpPr>
        <p:spPr>
          <a:xfrm>
            <a:off x="1330036" y="2618509"/>
            <a:ext cx="414250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CONFERENCE ROOM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xmlns="" val="31244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14746" y="1475521"/>
            <a:ext cx="5375564" cy="403167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971153" y="1480138"/>
            <a:ext cx="5412508" cy="405938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4710546" y="1052945"/>
            <a:ext cx="2535382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CONSULTATION ROOMS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xmlns="" val="417097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4655" y="2382983"/>
            <a:ext cx="6913418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</a:rPr>
              <a:t>AGRI</a:t>
            </a:r>
            <a:r>
              <a:rPr lang="en-GB" sz="4000" b="1" dirty="0" smtClean="0">
                <a:solidFill>
                  <a:srgbClr val="FF0000"/>
                </a:solidFill>
              </a:rPr>
              <a:t>MED</a:t>
            </a:r>
            <a:r>
              <a:rPr lang="en-GB" sz="4000" b="1" dirty="0" smtClean="0"/>
              <a:t> </a:t>
            </a:r>
            <a:endParaRPr lang="en-GB" sz="4000" b="1" dirty="0" smtClean="0"/>
          </a:p>
          <a:p>
            <a:pPr algn="ctr"/>
            <a:endParaRPr lang="en-GB" sz="4000" b="1" dirty="0"/>
          </a:p>
          <a:p>
            <a:pPr algn="ctr"/>
            <a:r>
              <a:rPr lang="en-GB" sz="4000" b="1" dirty="0" smtClean="0"/>
              <a:t>NUTRITIONAL FARMING 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xmlns="" val="2747388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396" y="427292"/>
            <a:ext cx="4676037" cy="6236749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396" y="427292"/>
            <a:ext cx="4596782" cy="61788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ular Callout 4"/>
          <p:cNvSpPr/>
          <p:nvPr/>
        </p:nvSpPr>
        <p:spPr>
          <a:xfrm>
            <a:off x="5514110" y="1011382"/>
            <a:ext cx="1371600" cy="720436"/>
          </a:xfrm>
          <a:prstGeom prst="wedgeRectCallout">
            <a:avLst>
              <a:gd name="adj1" fmla="val -77293"/>
              <a:gd name="adj2" fmla="val 472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MAIN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ENTRANCE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514110" y="2410691"/>
            <a:ext cx="1371600" cy="886691"/>
          </a:xfrm>
          <a:prstGeom prst="wedgeRectCallout">
            <a:avLst>
              <a:gd name="adj1" fmla="val 72986"/>
              <a:gd name="adj2" fmla="val 157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RECEPTION</a:t>
            </a:r>
            <a:endParaRPr lang="en-IN" dirty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ENTRANCE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4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90" t="9697" r="13398" b="11717"/>
          <a:stretch/>
        </p:blipFill>
        <p:spPr>
          <a:xfrm>
            <a:off x="1288473" y="955963"/>
            <a:ext cx="3768436" cy="5389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75" t="8081" r="16537" b="11717"/>
          <a:stretch/>
        </p:blipFill>
        <p:spPr>
          <a:xfrm>
            <a:off x="6594764" y="845127"/>
            <a:ext cx="3837709" cy="5500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62116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55" t="6868" r="16818" b="8687"/>
          <a:stretch/>
        </p:blipFill>
        <p:spPr>
          <a:xfrm>
            <a:off x="886691" y="304801"/>
            <a:ext cx="3920837" cy="6427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36" t="3838" r="11592" b="8081"/>
          <a:stretch/>
        </p:blipFill>
        <p:spPr>
          <a:xfrm>
            <a:off x="6844145" y="343210"/>
            <a:ext cx="4223809" cy="6350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25718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018" y="287677"/>
            <a:ext cx="4941962" cy="6388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72" t="7677" r="22549" b="15959"/>
          <a:stretch/>
        </p:blipFill>
        <p:spPr>
          <a:xfrm>
            <a:off x="7267877" y="0"/>
            <a:ext cx="3545004" cy="644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20170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07" t="5656" r="10546" b="12122"/>
          <a:stretch/>
        </p:blipFill>
        <p:spPr>
          <a:xfrm>
            <a:off x="346363" y="180109"/>
            <a:ext cx="4724401" cy="6388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58" t="13131" r="13003" b="13535"/>
          <a:stretch/>
        </p:blipFill>
        <p:spPr>
          <a:xfrm>
            <a:off x="5215224" y="607264"/>
            <a:ext cx="65532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98737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40" b="37576"/>
          <a:stretch/>
        </p:blipFill>
        <p:spPr>
          <a:xfrm>
            <a:off x="158717" y="706583"/>
            <a:ext cx="6119241" cy="527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141"/>
          <a:stretch/>
        </p:blipFill>
        <p:spPr>
          <a:xfrm>
            <a:off x="6508173" y="401783"/>
            <a:ext cx="5299364" cy="5888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27848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99" r="11287" b="18788"/>
          <a:stretch/>
        </p:blipFill>
        <p:spPr>
          <a:xfrm>
            <a:off x="512618" y="249382"/>
            <a:ext cx="4641273" cy="6220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6" r="3726" b="31717"/>
          <a:stretch/>
        </p:blipFill>
        <p:spPr>
          <a:xfrm>
            <a:off x="6386944" y="665018"/>
            <a:ext cx="4904511" cy="4987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49395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74" t="4848" r="5329" b="36767"/>
          <a:stretch/>
        </p:blipFill>
        <p:spPr>
          <a:xfrm>
            <a:off x="2538946" y="470743"/>
            <a:ext cx="6538967" cy="5591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65273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896884" y="657493"/>
          <a:ext cx="2513013" cy="5418137"/>
        </p:xfrm>
        <a:graphic>
          <a:graphicData uri="http://schemas.openxmlformats.org/presentationml/2006/ole">
            <p:oleObj spid="_x0000_s2050" name="Acrobat Document" r:id="rId3" imgW="5653990" imgH="12191904" progId="AcroExch.Document.7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10581" y="1854062"/>
            <a:ext cx="5139356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October 2018</a:t>
            </a:r>
          </a:p>
          <a:p>
            <a:r>
              <a:rPr lang="en-US" sz="3200" b="1" dirty="0" smtClean="0"/>
              <a:t>Length: 28 inches</a:t>
            </a:r>
          </a:p>
          <a:p>
            <a:r>
              <a:rPr lang="en-US" sz="3200" b="1" dirty="0" smtClean="0"/>
              <a:t>Circumference: 14 inches</a:t>
            </a:r>
          </a:p>
          <a:p>
            <a:r>
              <a:rPr lang="en-US" sz="3200" b="1" dirty="0" smtClean="0"/>
              <a:t>Diameter: 4.46 inches</a:t>
            </a:r>
          </a:p>
          <a:p>
            <a:r>
              <a:rPr lang="en-US" sz="3200" b="1" dirty="0" smtClean="0"/>
              <a:t>Weight: 8 lb 10.1 oz / 3.55 Kg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484910"/>
            <a:ext cx="7976917" cy="5319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32288" y="6041204"/>
            <a:ext cx="1893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October 2019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036737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447" y="782859"/>
            <a:ext cx="9814693" cy="4755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8683" y="5804901"/>
            <a:ext cx="5687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October 2020  -  Weight: 15.06 lbs / 6.85 Kg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71189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65" t="36801" r="28687" b="29798"/>
          <a:stretch/>
        </p:blipFill>
        <p:spPr>
          <a:xfrm rot="5400000">
            <a:off x="7821435" y="2681400"/>
            <a:ext cx="4474367" cy="313069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68" t="37609" r="33939" b="35724"/>
          <a:stretch/>
        </p:blipFill>
        <p:spPr>
          <a:xfrm rot="5400000">
            <a:off x="-100278" y="2719286"/>
            <a:ext cx="4474367" cy="3054915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6074" y="2009561"/>
            <a:ext cx="3120072" cy="4474367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3212855" y="692727"/>
            <a:ext cx="5666509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COVID – 19 SAFETY PROTOCOL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xmlns="" val="2347919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522806" y="2081940"/>
            <a:ext cx="5110019" cy="3832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76387" y="2159005"/>
            <a:ext cx="5110020" cy="3678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495312" y="2055675"/>
            <a:ext cx="5140036" cy="3855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3051" y="609600"/>
            <a:ext cx="5569527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SPACE-AGE FACILITY BUILDING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16087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6452" y="1000018"/>
            <a:ext cx="75784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/>
              <a:t>SIAR</a:t>
            </a:r>
            <a:r>
              <a:rPr lang="en-GB" sz="3200" b="1" dirty="0" smtClean="0">
                <a:solidFill>
                  <a:srgbClr val="FF0000"/>
                </a:solidFill>
              </a:rPr>
              <a:t/>
            </a:r>
            <a:br>
              <a:rPr lang="en-GB" sz="3200" b="1" dirty="0" smtClean="0">
                <a:solidFill>
                  <a:srgbClr val="FF0000"/>
                </a:solidFill>
              </a:rPr>
            </a:br>
            <a:r>
              <a:rPr lang="en-GB" sz="3200" b="1" i="1" dirty="0" err="1" smtClean="0">
                <a:latin typeface="Times New Roman" pitchFamily="18" charset="0"/>
                <a:cs typeface="Times New Roman" pitchFamily="18" charset="0"/>
              </a:rPr>
              <a:t>SpaceAge</a:t>
            </a:r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Institute of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Antiaging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Research</a:t>
            </a:r>
            <a:endParaRPr lang="en-GB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3200" b="1" dirty="0" smtClean="0"/>
              <a:t>92 Corporate Park, C #705</a:t>
            </a:r>
            <a:br>
              <a:rPr lang="en-IN" sz="3200" b="1" dirty="0" smtClean="0"/>
            </a:br>
            <a:r>
              <a:rPr lang="en-IN" sz="3200" b="1" dirty="0" smtClean="0"/>
              <a:t>Irvine. CA 92606</a:t>
            </a:r>
          </a:p>
          <a:p>
            <a:pPr algn="ctr"/>
            <a:r>
              <a:rPr lang="en-IN" sz="3200" b="1" dirty="0" smtClean="0"/>
              <a:t>Cell:  +1 – 949 – 307 – 8801</a:t>
            </a:r>
            <a:br>
              <a:rPr lang="en-IN" sz="3200" b="1" dirty="0" smtClean="0"/>
            </a:br>
            <a:r>
              <a:rPr lang="en-US" sz="3200" dirty="0" smtClean="0"/>
              <a:t> </a:t>
            </a:r>
            <a:r>
              <a:rPr lang="en-US" sz="3200" b="1" dirty="0" smtClean="0"/>
              <a:t>E-mail: </a:t>
            </a:r>
            <a:r>
              <a:rPr lang="en-US" sz="3200" dirty="0" smtClean="0"/>
              <a:t> </a:t>
            </a:r>
            <a:r>
              <a:rPr lang="en-US" sz="3200" dirty="0" smtClean="0">
                <a:hlinkClick r:id="rId2"/>
              </a:rPr>
              <a:t>consult2008@space-age.com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Zoom</a:t>
            </a:r>
            <a:r>
              <a:rPr lang="en-US" sz="3200" dirty="0" smtClean="0"/>
              <a:t> </a:t>
            </a:r>
            <a:r>
              <a:rPr lang="en-US" sz="3200" b="1" dirty="0" smtClean="0"/>
              <a:t>ID</a:t>
            </a:r>
            <a:r>
              <a:rPr lang="en-US" sz="3200" b="1" dirty="0" smtClean="0"/>
              <a:t>:</a:t>
            </a:r>
            <a:r>
              <a:rPr lang="en-US" sz="3200" dirty="0" smtClean="0"/>
              <a:t> </a:t>
            </a:r>
            <a:r>
              <a:rPr lang="en-US" sz="3200" dirty="0" smtClean="0"/>
              <a:t> </a:t>
            </a:r>
            <a:r>
              <a:rPr lang="en-US" sz="3200" b="1" dirty="0" smtClean="0"/>
              <a:t>407 </a:t>
            </a:r>
            <a:r>
              <a:rPr lang="en-US" sz="3200" b="1" dirty="0" smtClean="0"/>
              <a:t>826 </a:t>
            </a:r>
            <a:r>
              <a:rPr lang="en-US" sz="3200" b="1" dirty="0" smtClean="0"/>
              <a:t>4641</a:t>
            </a:r>
            <a:r>
              <a:rPr lang="en-US" sz="3200" dirty="0" smtClean="0"/>
              <a:t> </a:t>
            </a:r>
            <a:endParaRPr lang="en-I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88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10423"/>
          <a:stretch/>
        </p:blipFill>
        <p:spPr>
          <a:xfrm>
            <a:off x="5107432" y="1122067"/>
            <a:ext cx="1881342" cy="5479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599" y="1122065"/>
            <a:ext cx="4102623" cy="5462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15984" y="1122065"/>
            <a:ext cx="4102623" cy="54792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18258" y="526471"/>
            <a:ext cx="189807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RECEPTION AREA</a:t>
            </a:r>
            <a:endParaRPr lang="en-IN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77619" y="387972"/>
            <a:ext cx="114096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SECURITY SYSTEMS</a:t>
            </a:r>
            <a:endParaRPr lang="en-IN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43786" y="526471"/>
            <a:ext cx="1759527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WAITING LOBBY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54602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760" r="35468" b="18840"/>
          <a:stretch/>
        </p:blipFill>
        <p:spPr>
          <a:xfrm rot="5400000">
            <a:off x="7780796" y="2714875"/>
            <a:ext cx="5113107" cy="2073813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5" t="12377" b="16737"/>
          <a:stretch/>
        </p:blipFill>
        <p:spPr>
          <a:xfrm rot="5400000">
            <a:off x="-674592" y="2519583"/>
            <a:ext cx="5061736" cy="2618510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0" t="13668" r="22500" b="11930"/>
          <a:stretch/>
        </p:blipFill>
        <p:spPr>
          <a:xfrm rot="5400000">
            <a:off x="4575180" y="534753"/>
            <a:ext cx="3043344" cy="2380426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20307" y="3583167"/>
            <a:ext cx="3951386" cy="2738791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6" name="TextBox 5"/>
          <p:cNvSpPr txBox="1"/>
          <p:nvPr/>
        </p:nvSpPr>
        <p:spPr>
          <a:xfrm>
            <a:off x="1155098" y="443345"/>
            <a:ext cx="3373582" cy="584775"/>
          </a:xfrm>
          <a:prstGeom prst="rect">
            <a:avLst/>
          </a:prstGeom>
          <a:noFill/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SPIRITUAL GUIDES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xmlns="" val="26370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2101" y="590038"/>
            <a:ext cx="4691026" cy="5630653"/>
          </a:xfrm>
          <a:prstGeom prst="rect">
            <a:avLst/>
          </a:prstGeom>
          <a:ln w="38100" cap="sq" cmpd="thickThin">
            <a:solidFill>
              <a:schemeClr val="tx1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/>
          <p:cNvSpPr txBox="1"/>
          <p:nvPr/>
        </p:nvSpPr>
        <p:spPr>
          <a:xfrm>
            <a:off x="1759526" y="3051421"/>
            <a:ext cx="3976255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ENLIGHTENMENT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815714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37" t="9495" r="10262" b="9697"/>
          <a:stretch/>
        </p:blipFill>
        <p:spPr>
          <a:xfrm>
            <a:off x="7107382" y="374073"/>
            <a:ext cx="4447309" cy="6071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6509" y="2994279"/>
            <a:ext cx="3643746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PERCEPTION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672012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61" t="8485" r="9477" b="8485"/>
          <a:stretch/>
        </p:blipFill>
        <p:spPr>
          <a:xfrm>
            <a:off x="7091201" y="401781"/>
            <a:ext cx="4532764" cy="60682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5346" y="2774206"/>
            <a:ext cx="4710546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PHILOSOPHY OF MODERN MEDICINE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302347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326" y="886691"/>
            <a:ext cx="11263746" cy="477053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Superior doctors prevent the disease.  </a:t>
            </a:r>
            <a:endParaRPr lang="en-IN" sz="2400" dirty="0"/>
          </a:p>
          <a:p>
            <a:r>
              <a:rPr lang="en-US" sz="2400" b="1" dirty="0"/>
              <a:t>Mediocre doctors treat the disease before evident. </a:t>
            </a:r>
            <a:endParaRPr lang="en-IN" sz="2400" dirty="0"/>
          </a:p>
          <a:p>
            <a:r>
              <a:rPr lang="en-US" sz="2400" b="1" dirty="0"/>
              <a:t>Inferior doctors treat the full-blown disease.</a:t>
            </a:r>
            <a:endParaRPr lang="en-IN" sz="2400" dirty="0"/>
          </a:p>
          <a:p>
            <a:r>
              <a:rPr lang="en-US" sz="2400" b="1" dirty="0"/>
              <a:t> </a:t>
            </a:r>
            <a:endParaRPr lang="en-IN" sz="2400" dirty="0"/>
          </a:p>
          <a:p>
            <a:r>
              <a:rPr lang="en-US" sz="2400" dirty="0"/>
              <a:t>						</a:t>
            </a:r>
            <a:r>
              <a:rPr lang="en-US" sz="2400" b="1" dirty="0"/>
              <a:t>      --- Huang Dee </a:t>
            </a:r>
            <a:r>
              <a:rPr lang="en-US" sz="2400" b="1" dirty="0" err="1"/>
              <a:t>Nai</a:t>
            </a:r>
            <a:r>
              <a:rPr lang="en-US" sz="2400" b="1" dirty="0"/>
              <a:t>-Chang ---</a:t>
            </a:r>
            <a:endParaRPr lang="en-IN" sz="2400" dirty="0"/>
          </a:p>
          <a:p>
            <a:r>
              <a:rPr lang="en-US" sz="2400" dirty="0"/>
              <a:t>						(2600 BC 1</a:t>
            </a:r>
            <a:r>
              <a:rPr lang="en-US" sz="2400" baseline="30000" dirty="0"/>
              <a:t>st</a:t>
            </a:r>
            <a:r>
              <a:rPr lang="en-US" sz="2400" dirty="0"/>
              <a:t> Chinese Medical Text)</a:t>
            </a:r>
            <a:endParaRPr lang="en-IN" sz="2400" b="1" dirty="0"/>
          </a:p>
          <a:p>
            <a:r>
              <a:rPr lang="en-US" sz="1600" b="1" dirty="0"/>
              <a:t> </a:t>
            </a:r>
            <a:endParaRPr lang="en-IN" sz="1600" b="1" dirty="0"/>
          </a:p>
          <a:p>
            <a:r>
              <a:rPr lang="en-US" sz="2400" b="1" dirty="0"/>
              <a:t>Let thy Food be thy medicine and thy medicine be         thy food.</a:t>
            </a:r>
            <a:endParaRPr lang="en-IN" sz="2400" b="1" dirty="0"/>
          </a:p>
          <a:p>
            <a:r>
              <a:rPr lang="en-US" sz="2400" b="1" i="1" dirty="0"/>
              <a:t>Hippocrates, </a:t>
            </a:r>
            <a:r>
              <a:rPr lang="en-US" sz="2400" b="1" i="1" dirty="0" err="1"/>
              <a:t>Civca</a:t>
            </a:r>
            <a:r>
              <a:rPr lang="en-US" sz="2400" b="1" i="1" dirty="0"/>
              <a:t> 400BC</a:t>
            </a:r>
            <a:endParaRPr lang="en-IN" sz="2400" b="1" dirty="0"/>
          </a:p>
          <a:p>
            <a:r>
              <a:rPr lang="en-US" sz="2400" dirty="0"/>
              <a:t> </a:t>
            </a:r>
            <a:endParaRPr lang="en-IN" sz="2400" b="1" dirty="0"/>
          </a:p>
          <a:p>
            <a:r>
              <a:rPr lang="en-US" sz="2400" b="1" dirty="0"/>
              <a:t>“The doctor of the future will give no medicine, but will interest his patient in the care of the human frame, in Diet and the cause and prevention of disease.”</a:t>
            </a:r>
            <a:endParaRPr lang="en-IN" sz="2400" b="1" dirty="0"/>
          </a:p>
          <a:p>
            <a:r>
              <a:rPr lang="en-US" sz="2400" b="1" i="1" dirty="0"/>
              <a:t>Thomas </a:t>
            </a:r>
            <a:r>
              <a:rPr lang="en-US" sz="2400" b="1" i="1" dirty="0" smtClean="0"/>
              <a:t>Edison</a:t>
            </a:r>
            <a:r>
              <a:rPr lang="en-US" dirty="0"/>
              <a:t> 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912510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134</Words>
  <Application>Microsoft Office PowerPoint</Application>
  <PresentationFormat>Custom</PresentationFormat>
  <Paragraphs>59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Adobe 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Manish</dc:creator>
  <cp:lastModifiedBy> </cp:lastModifiedBy>
  <cp:revision>28</cp:revision>
  <dcterms:created xsi:type="dcterms:W3CDTF">2021-04-23T06:34:51Z</dcterms:created>
  <dcterms:modified xsi:type="dcterms:W3CDTF">2021-04-30T05:15:23Z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2373874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